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2157" autoAdjust="0"/>
  </p:normalViewPr>
  <p:slideViewPr>
    <p:cSldViewPr snapToGrid="0">
      <p:cViewPr varScale="1">
        <p:scale>
          <a:sx n="102" d="100"/>
          <a:sy n="102" d="100"/>
        </p:scale>
        <p:origin x="876" y="102"/>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2F95B7E4-3D19-45FF-8B75-63FC2C3DAF5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84463602-2C87-463A-9E90-656D78555B5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71F5031A-0294-4466-AF9A-26CA935CC33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0.27</c:v>
                </c:pt>
                <c:pt idx="1">
                  <c:v>0.35</c:v>
                </c:pt>
                <c:pt idx="2">
                  <c:v>0.28999999999999998</c:v>
                </c:pt>
                <c:pt idx="3">
                  <c:v>0.09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Sheet1!$K$2:$K$5</c15:f>
                <c15:dlblRangeCache>
                  <c:ptCount val="4"/>
                  <c:pt idx="0">
                    <c:v>27%</c:v>
                  </c:pt>
                  <c:pt idx="1">
                    <c:v>35%</c:v>
                  </c:pt>
                  <c:pt idx="2">
                    <c:v>29%</c:v>
                  </c:pt>
                  <c:pt idx="3">
                    <c:v>9%</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B74C856D-A697-4427-8749-B4821F8CC6C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CBE54AD1-B9CC-4ECB-B944-284B4CC2DA7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75802EA4-F2C1-4FF7-A93E-5A12AD0F591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0.19</c:v>
                </c:pt>
                <c:pt idx="2">
                  <c:v>0.47</c:v>
                </c:pt>
                <c:pt idx="3">
                  <c:v>0.31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Sheet1!$L$2:$L$5</c15:f>
                <c15:dlblRangeCache>
                  <c:ptCount val="4"/>
                  <c:pt idx="0">
                    <c:v>-</c:v>
                  </c:pt>
                  <c:pt idx="1">
                    <c:v>19%</c:v>
                  </c:pt>
                  <c:pt idx="2">
                    <c:v>47%</c:v>
                  </c:pt>
                  <c:pt idx="3">
                    <c:v>31%</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0.79</c:v>
                </c:pt>
                <c:pt idx="1">
                  <c:v>0.75</c:v>
                </c:pt>
                <c:pt idx="2">
                  <c:v>0.79</c:v>
                </c:pt>
                <c:pt idx="3">
                  <c:v>0.83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403295E5-C908-4570-AB48-761DA4FE3D4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8F22A24A-B9E7-4E23-89B0-4831476E5BA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DC17D733-55EC-47A5-B8EE-C5F243B487B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0.21</c:v>
                </c:pt>
                <c:pt idx="1">
                  <c:v>0.25</c:v>
                </c:pt>
                <c:pt idx="2">
                  <c:v>0.21</c:v>
                </c:pt>
                <c:pt idx="3">
                  <c:v>0.17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79%</c:v>
                  </c:pt>
                  <c:pt idx="1">
                    <c:v>75%</c:v>
                  </c:pt>
                  <c:pt idx="2">
                    <c:v>79%</c:v>
                  </c:pt>
                  <c:pt idx="3">
                    <c:v>83%</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0.79</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D01FBE33-3EB6-4D04-89E0-FF5FF4ACD30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DFBA7858-369B-4429-B34D-1B03CBD8416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0F3A7AD8-AB5F-4403-9C09-98C1525B6A9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8FF83BC2-4DFF-4DA3-BA75-3EB6504D5CB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0.21</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79%</c:v>
                  </c:pt>
                  <c:pt idx="1">
                    <c:v>-</c:v>
                  </c:pt>
                  <c:pt idx="2">
                    <c:v>-</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0.81</c:v>
                </c:pt>
                <c:pt idx="1">
                  <c:v>0.76</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FE0D4FD1-28FD-4121-9ACE-EC8C16DCCBF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E6DB214F-6953-4D03-9A7F-4C4567CECCD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AD142797-F885-4D84-B55D-E7FF932489D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F5D6D377-DFF1-4703-92BD-26A129F898D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0.19</c:v>
                </c:pt>
                <c:pt idx="1">
                  <c:v>0.24</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81%</c:v>
                  </c:pt>
                  <c:pt idx="1">
                    <c:v>76%</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0.78</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106FC806-44B5-4101-9179-5208E7E71D0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5BD3ABFA-D17A-409A-8977-5C61DD9D1E4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0.22</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78%</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0.14000000000000001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86%</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0.91</c:v>
                </c:pt>
                <c:pt idx="1">
                  <c:v>0.84</c:v>
                </c:pt>
                <c:pt idx="2">
                  <c:v>0.84</c:v>
                </c:pt>
                <c:pt idx="3">
                  <c:v>0.83</c:v>
                </c:pt>
                <c:pt idx="4">
                  <c:v>0.88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F8A7BF15-54A6-4DA2-AA3F-E67619CC511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9FA07BC5-7AD1-4DA2-9D6C-C4C1174449D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F9AC615D-A7B7-4728-AA60-84D0803C844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6C1E5156-7F19-451D-9041-C5F28F5DFAE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0.09</c:v>
                </c:pt>
                <c:pt idx="1">
                  <c:v>0.16</c:v>
                </c:pt>
                <c:pt idx="2">
                  <c:v>0.16</c:v>
                </c:pt>
                <c:pt idx="3">
                  <c:v>0.17</c:v>
                </c:pt>
                <c:pt idx="4">
                  <c:v>0.12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91%</c:v>
                  </c:pt>
                  <c:pt idx="1">
                    <c:v>84%</c:v>
                  </c:pt>
                  <c:pt idx="2">
                    <c:v>84%</c:v>
                  </c:pt>
                  <c:pt idx="3">
                    <c:v>83%</c:v>
                  </c:pt>
                  <c:pt idx="4">
                    <c:v>88%</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0.86</c:v>
                </c:pt>
                <c:pt idx="2">
                  <c:v>0.86</c:v>
                </c:pt>
                <c:pt idx="3">
                  <c:v>0.89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A8EC90C2-E6B3-4D96-B277-87E90B62FAE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913F2ED3-3F91-4963-BF1C-74AE2F5454C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8E049B2A-D05B-48E0-89F9-1195927411B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0.14000000000000001</c:v>
                </c:pt>
                <c:pt idx="2">
                  <c:v>0.14000000000000001</c:v>
                </c:pt>
                <c:pt idx="3">
                  <c:v>0.11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c:v>
                  </c:pt>
                  <c:pt idx="1">
                    <c:v>86%</c:v>
                  </c:pt>
                  <c:pt idx="2">
                    <c:v>86%</c:v>
                  </c:pt>
                  <c:pt idx="3">
                    <c:v>89%</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0.87</c:v>
                </c:pt>
                <c:pt idx="1">
                  <c:v>0</c:v>
                </c:pt>
                <c:pt idx="2">
                  <c:v>0.81</c:v>
                </c:pt>
                <c:pt idx="3">
                  <c:v>0.93</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E7730860-8AB1-498B-9EE0-3C5A2B5DE0A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87CEDD90-F5F4-464D-9605-88F17DA425F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F718C112-F38E-499A-BA25-699556C9B35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97D45DC9-05C8-4C5C-8B4D-5BDDBA9EE1B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0.13</c:v>
                </c:pt>
                <c:pt idx="1">
                  <c:v>0</c:v>
                </c:pt>
                <c:pt idx="2">
                  <c:v>0.19</c:v>
                </c:pt>
                <c:pt idx="3">
                  <c:v>7.0000000000000007E-2</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87%</c:v>
                  </c:pt>
                  <c:pt idx="1">
                    <c:v>-</c:v>
                  </c:pt>
                  <c:pt idx="2">
                    <c:v>81%</c:v>
                  </c:pt>
                  <c:pt idx="3">
                    <c:v>93%</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0.86</c:v>
                </c:pt>
                <c:pt idx="1">
                  <c:v>0.87</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47DF4ADB-4FC8-4710-9B6E-2A10DCBAABA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ACB947EB-0A92-4057-BB85-7907D63B928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742C6BF8-4F35-4A10-A47E-534F3FF49CF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8CA1C956-3C20-4792-86A3-EF4D10BED2C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0.14000000000000001</c:v>
                </c:pt>
                <c:pt idx="1">
                  <c:v>0.13</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86%</c:v>
                  </c:pt>
                  <c:pt idx="1">
                    <c:v>87%</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0.86</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6EAC969B-56EB-4151-93F7-995F59A0E40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1F73C4BC-68FA-4177-987E-CDBF868CA87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0.14000000000000001</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86%</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5</c:v>
                </c:pt>
                <c:pt idx="1">
                  <c:v>90</c:v>
                </c:pt>
                <c:pt idx="2">
                  <c:v>1</c:v>
                </c:pt>
                <c:pt idx="3">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93</c:v>
                </c:pt>
                <c:pt idx="1">
                  <c:v>4</c:v>
                </c:pt>
                <c:pt idx="2">
                  <c:v>2</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r>
                      <a:rPr lang="en-GB"/>
                      <a:t>8%</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115E-48E7-9278-D03DDCBD9794}"/>
                </c:ext>
              </c:extLst>
            </c:dLbl>
            <c:dLbl>
              <c:idx val="2"/>
              <c:tx>
                <c:rich>
                  <a:bodyPr/>
                  <a:lstStyle/>
                  <a:p>
                    <a:fld id="{075B07E9-38CB-4584-9188-B93943A9A9D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69F7CC42-537C-4FEF-8165-D710FEABA06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6EC576AF-39AF-4254-A3EE-42FB2A1AAF6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347FE142-1169-4C68-A828-A78D1F5D38D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280E2C23-A7D9-42DB-BB0A-7AAA2EFEBA5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54</c:v>
                </c:pt>
                <c:pt idx="1">
                  <c:v>8</c:v>
                </c:pt>
                <c:pt idx="2">
                  <c:v>3</c:v>
                </c:pt>
                <c:pt idx="3">
                  <c:v>3</c:v>
                </c:pt>
                <c:pt idx="4">
                  <c:v>2</c:v>
                </c:pt>
                <c:pt idx="5">
                  <c:v>2</c:v>
                </c:pt>
                <c:pt idx="6">
                  <c:v>36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54%</c:v>
                  </c:pt>
                  <c:pt idx="1">
                    <c:v>8%p</c:v>
                  </c:pt>
                  <c:pt idx="2">
                    <c:v>3%</c:v>
                  </c:pt>
                  <c:pt idx="3">
                    <c:v>3%</c:v>
                  </c:pt>
                  <c:pt idx="4">
                    <c:v>2%</c:v>
                  </c:pt>
                  <c:pt idx="5">
                    <c:v>2%</c:v>
                  </c:pt>
                  <c:pt idx="6">
                    <c:v>36%</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r>
                      <a:rPr lang="en-US"/>
                      <a:t>45%</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0-305C-4A2F-9A88-03A72AE7F3F6}"/>
                </c:ext>
              </c:extLst>
            </c:dLbl>
            <c:dLbl>
              <c:idx val="1"/>
              <c:tx>
                <c:rich>
                  <a:bodyPr/>
                  <a:lstStyle/>
                  <a:p>
                    <a:fld id="{260975C0-CC49-463C-B86D-2D1A54E021C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69400626-DB5C-4680-8EBB-CAFBD32B784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r>
                      <a:rPr lang="en-GB"/>
                      <a:t>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305C-4A2F-9A88-03A72AE7F3F6}"/>
                </c:ext>
              </c:extLst>
            </c:dLbl>
            <c:dLbl>
              <c:idx val="4"/>
              <c:tx>
                <c:rich>
                  <a:bodyPr/>
                  <a:lstStyle/>
                  <a:p>
                    <a:fld id="{6AF23044-FB6E-41F4-BA00-3E2AE159C44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DA75F34E-312C-4A3B-B819-E032E89AEEF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216916C4-4B69-4907-9351-2867D451FFF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45</c:v>
                </c:pt>
                <c:pt idx="1">
                  <c:v>10</c:v>
                </c:pt>
                <c:pt idx="2">
                  <c:v>3</c:v>
                </c:pt>
                <c:pt idx="3">
                  <c:v>6</c:v>
                </c:pt>
                <c:pt idx="4">
                  <c:v>16</c:v>
                </c:pt>
                <c:pt idx="5">
                  <c:v>5</c:v>
                </c:pt>
                <c:pt idx="6">
                  <c:v>34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45%q</c:v>
                  </c:pt>
                  <c:pt idx="1">
                    <c:v>10%</c:v>
                  </c:pt>
                  <c:pt idx="2">
                    <c:v>3%</c:v>
                  </c:pt>
                  <c:pt idx="3">
                    <c:v>6%p</c:v>
                  </c:pt>
                  <c:pt idx="4">
                    <c:v>16%</c:v>
                  </c:pt>
                  <c:pt idx="5">
                    <c:v>5%</c:v>
                  </c:pt>
                  <c:pt idx="6">
                    <c:v>34%</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6EF-47F1-B883-7748EC1E367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EF-47F1-B883-7748EC1E367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622C3942-A82C-438D-AA75-389043D2DC0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8F0B94EB-47FF-441E-B591-2278ADF77A8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10%</c:v>
                  </c:pt>
                  <c:pt idx="1">
                    <c:v>90%</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2F0-4CF1-80C7-205225AB80C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2F0-4CF1-80C7-205225AB80C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61D79996-D9E2-4A28-8238-27E92C8725D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0F1C262B-A757-4BB3-A3C1-9EFDD13D11A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13</c:v>
                </c:pt>
                <c:pt idx="1">
                  <c:v>87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13%</c:v>
                  </c:pt>
                  <c:pt idx="1">
                    <c:v>87%</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5CF-40B3-8374-492CB86772A0}"/>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CF-40B3-8374-492CB86772A0}"/>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EF237F68-50EF-4760-9082-C8CBC7197EB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24%</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A5CF-40B3-8374-492CB86772A0}"/>
                </c:ext>
              </c:extLst>
            </c:dLbl>
            <c:dLbl>
              <c:idx val="1"/>
              <c:tx>
                <c:rich>
                  <a:bodyPr/>
                  <a:lstStyle/>
                  <a:p>
                    <a:r>
                      <a:rPr lang="en-GB"/>
                      <a:t>76%</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24</c:v>
                </c:pt>
                <c:pt idx="1">
                  <c:v>76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24%p</c:v>
                  </c:pt>
                  <c:pt idx="1">
                    <c:v>76%q</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84DA55C8-212E-4047-AA58-06BF367F1CB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CE348EFB-841C-4E78-B83E-E33462F9F13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922884A2-A257-4558-857F-CDD38CC9CF4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DC83A739-6385-4030-9CFF-42460F5A528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0.53</c:v>
                </c:pt>
                <c:pt idx="1">
                  <c:v>0.46</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53%</c:v>
                  </c:pt>
                  <c:pt idx="1">
                    <c:v>46%</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4C2BCAF5-577C-4E35-96A6-9D42FEEA215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4E501947-5DEB-4BB9-AF1E-49C95CA41F1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7935801F-313C-4F93-A4FC-3CE0B2C8A1B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95EEE213-247D-4457-88E0-DDF446D67FA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c:v>
                </c:pt>
                <c:pt idx="1">
                  <c:v>0.5</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50%</c:v>
                  </c:pt>
                  <c:pt idx="1">
                    <c:v>50%</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819-49AB-9068-B304DBA3CCB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819-49AB-9068-B304DBA3CCB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639F6AC8-506F-4255-93EC-83494E6F15C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36017DB4-18A8-44DE-9C8B-3F0F04B8F35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24</c:v>
                </c:pt>
                <c:pt idx="1">
                  <c:v>76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24%</c:v>
                  </c:pt>
                  <c:pt idx="1">
                    <c:v>76%</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3E6-406A-BD18-9D1352DD1788}"/>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3E6-406A-BD18-9D1352DD1788}"/>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62E0ECE4-EF22-44C9-A81A-F3F0CDA2660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2037CE48-208D-4D1E-833E-D14BB567C62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c:v>
                </c:pt>
                <c:pt idx="1">
                  <c:v>97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c:v>
                  </c:pt>
                  <c:pt idx="1">
                    <c:v>97%</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044-4A9A-8BF8-13AAE32259E6}"/>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044-4A9A-8BF8-13AAE32259E6}"/>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42280660-995B-42CA-ADD4-019510CECB8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F5B79CCD-5A1B-4C1D-9536-3EAC044E8D4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c:v>
                </c:pt>
                <c:pt idx="1">
                  <c:v>92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c:v>
                  </c:pt>
                  <c:pt idx="1">
                    <c:v>92%</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GB"/>
                      <a:t>76%</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73EB-456C-B74D-581899DAC290}"/>
                </c:ext>
              </c:extLst>
            </c:dLbl>
            <c:dLbl>
              <c:idx val="1"/>
              <c:tx>
                <c:rich>
                  <a:bodyPr/>
                  <a:lstStyle/>
                  <a:p>
                    <a:fld id="{68724400-FEE1-4521-8C22-ED58D88F738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fld id="{71E2E47B-5AFF-4F7E-B2D7-C1113E4F332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r>
                      <a:rPr lang="en-GB"/>
                      <a:t>61%</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73EB-456C-B74D-581899DAC290}"/>
                </c:ext>
              </c:extLst>
            </c:dLbl>
            <c:dLbl>
              <c:idx val="4"/>
              <c:tx>
                <c:rich>
                  <a:bodyPr/>
                  <a:lstStyle/>
                  <a:p>
                    <a:fld id="{3868C9B8-604B-4731-A2E3-A4407B3A668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fld id="{EF84E81D-76E5-4B9C-9BBC-8C71B1613A9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12F1CBB3-632B-4A77-8AD1-C89F618EBB3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76</c:v>
                </c:pt>
                <c:pt idx="1">
                  <c:v>90</c:v>
                </c:pt>
                <c:pt idx="2">
                  <c:v>80</c:v>
                </c:pt>
                <c:pt idx="3">
                  <c:v>61</c:v>
                </c:pt>
                <c:pt idx="4">
                  <c:v>92</c:v>
                </c:pt>
                <c:pt idx="5">
                  <c:v>31</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76%q</c:v>
                  </c:pt>
                  <c:pt idx="1">
                    <c:v>90%</c:v>
                  </c:pt>
                  <c:pt idx="2">
                    <c:v>80%</c:v>
                  </c:pt>
                  <c:pt idx="3">
                    <c:v>61%q</c:v>
                  </c:pt>
                  <c:pt idx="4">
                    <c:v>92%</c:v>
                  </c:pt>
                  <c:pt idx="5">
                    <c:v>31%</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1C88ABF0-FD2A-4360-884D-6997EF74729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CF3CD9F1-78CE-423E-9CBF-607CF6BAC1F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r>
                      <a:rPr lang="en-GB"/>
                      <a:t>63%</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E36-4621-A2A8-3ADDA83CA04C}"/>
                </c:ext>
              </c:extLst>
            </c:dLbl>
            <c:dLbl>
              <c:idx val="3"/>
              <c:tx>
                <c:rich>
                  <a:bodyPr/>
                  <a:lstStyle/>
                  <a:p>
                    <a:r>
                      <a:rPr lang="en-GB"/>
                      <a:t>58%</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3E36-4621-A2A8-3ADDA83CA04C}"/>
                </c:ext>
              </c:extLst>
            </c:dLbl>
            <c:dLbl>
              <c:idx val="4"/>
              <c:tx>
                <c:rich>
                  <a:bodyPr/>
                  <a:lstStyle/>
                  <a:p>
                    <a:r>
                      <a:rPr lang="en-GB"/>
                      <a:t>84%</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3E36-4621-A2A8-3ADDA83CA04C}"/>
                </c:ext>
              </c:extLst>
            </c:dLbl>
            <c:dLbl>
              <c:idx val="5"/>
              <c:tx>
                <c:rich>
                  <a:bodyPr/>
                  <a:lstStyle/>
                  <a:p>
                    <a:fld id="{AA5CFEE4-D2BB-4F69-B30F-9E9785A800C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83CC3C3C-3198-4787-A050-2C75F26B2A3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79</c:v>
                </c:pt>
                <c:pt idx="1">
                  <c:v>86</c:v>
                </c:pt>
                <c:pt idx="2">
                  <c:v>63</c:v>
                </c:pt>
                <c:pt idx="3">
                  <c:v>58</c:v>
                </c:pt>
                <c:pt idx="4">
                  <c:v>84</c:v>
                </c:pt>
                <c:pt idx="5">
                  <c:v>40</c:v>
                </c:pt>
                <c:pt idx="6">
                  <c:v>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79%</c:v>
                  </c:pt>
                  <c:pt idx="1">
                    <c:v>86%</c:v>
                  </c:pt>
                  <c:pt idx="2">
                    <c:v>63%q</c:v>
                  </c:pt>
                  <c:pt idx="3">
                    <c:v>58%q</c:v>
                  </c:pt>
                  <c:pt idx="4">
                    <c:v>84%q</c:v>
                  </c:pt>
                  <c:pt idx="5">
                    <c:v>40%</c:v>
                  </c:pt>
                  <c:pt idx="6">
                    <c:v>2%</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53</c:v>
                </c:pt>
                <c:pt idx="1">
                  <c:v>28</c:v>
                </c:pt>
                <c:pt idx="2">
                  <c:v>12</c:v>
                </c:pt>
                <c:pt idx="3">
                  <c:v>5</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37</c:v>
                </c:pt>
                <c:pt idx="1">
                  <c:v>33</c:v>
                </c:pt>
                <c:pt idx="2">
                  <c:v>19</c:v>
                </c:pt>
                <c:pt idx="3">
                  <c:v>8</c:v>
                </c:pt>
                <c:pt idx="4">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0B2586B7-FBDB-4855-9BC3-7A7814DA2A4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4E5DA671-54C9-4C6E-8930-7F80D3BB947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Sheet1!$H$2:$H$4</c15:f>
                <c15:dlblRangeCache>
                  <c:ptCount val="3"/>
                  <c:pt idx="0">
                    <c:v>99%</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11368919-DC1E-465A-BE4C-57F4CF3D647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2D15FF82-6EA4-4329-AFAD-7936B5363D8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Sheet1!$I$2:$I$4</c15:f>
                <c15:dlblRangeCache>
                  <c:ptCount val="3"/>
                  <c:pt idx="0">
                    <c:v>99%</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7</c:v>
                </c:pt>
                <c:pt idx="1">
                  <c:v>24</c:v>
                </c:pt>
                <c:pt idx="2">
                  <c:v>69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11</c:v>
                </c:pt>
                <c:pt idx="1">
                  <c:v>45</c:v>
                </c:pt>
                <c:pt idx="2">
                  <c:v>45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18</c:v>
                </c:pt>
                <c:pt idx="2">
                  <c:v>29</c:v>
                </c:pt>
                <c:pt idx="3">
                  <c:v>20</c:v>
                </c:pt>
                <c:pt idx="4">
                  <c:v>23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23</c:v>
                </c:pt>
                <c:pt idx="1">
                  <c:v>25</c:v>
                </c:pt>
                <c:pt idx="2">
                  <c:v>17</c:v>
                </c:pt>
                <c:pt idx="3">
                  <c:v>18</c:v>
                </c:pt>
                <c:pt idx="4">
                  <c:v>17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0.15</c:v>
                </c:pt>
                <c:pt idx="1">
                  <c:v>0.17799999999999999</c:v>
                </c:pt>
                <c:pt idx="2">
                  <c:v>0.186</c:v>
                </c:pt>
                <c:pt idx="3">
                  <c:v>0.27500000000000002</c:v>
                </c:pt>
                <c:pt idx="4">
                  <c:v>0.21099999999999999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0.16900000000000001</c:v>
                </c:pt>
                <c:pt idx="1">
                  <c:v>0.21099999999999999</c:v>
                </c:pt>
                <c:pt idx="2">
                  <c:v>0.16900000000000001</c:v>
                </c:pt>
                <c:pt idx="3">
                  <c:v>0.24399999999999999</c:v>
                </c:pt>
                <c:pt idx="4">
                  <c:v>0.20799999999999999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6</c:v>
                </c:pt>
                <c:pt idx="1">
                  <c:v>14</c:v>
                </c:pt>
                <c:pt idx="2">
                  <c:v>26</c:v>
                </c:pt>
                <c:pt idx="3">
                  <c:v>23</c:v>
                </c:pt>
                <c:pt idx="4">
                  <c:v>31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11</c:v>
                </c:pt>
                <c:pt idx="1">
                  <c:v>20</c:v>
                </c:pt>
                <c:pt idx="2">
                  <c:v>19</c:v>
                </c:pt>
                <c:pt idx="3">
                  <c:v>25</c:v>
                </c:pt>
                <c:pt idx="4">
                  <c:v>25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13</c:v>
                </c:pt>
                <c:pt idx="1">
                  <c:v>22</c:v>
                </c:pt>
                <c:pt idx="2">
                  <c:v>28</c:v>
                </c:pt>
                <c:pt idx="3">
                  <c:v>20</c:v>
                </c:pt>
                <c:pt idx="4">
                  <c:v>16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35</c:v>
                </c:pt>
                <c:pt idx="1">
                  <c:v>25</c:v>
                </c:pt>
                <c:pt idx="2">
                  <c:v>18</c:v>
                </c:pt>
                <c:pt idx="3">
                  <c:v>14</c:v>
                </c:pt>
                <c:pt idx="4">
                  <c:v>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36A8E9FC-E297-48D6-8E7E-79976182D32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A32B8B7F-72A0-4C06-AAC6-BC8509BE5BE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1B485AB6-D92F-466C-B4B6-059C3CFA8E8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C48DF2CA-02B6-4CC6-AB5D-394D9F1CE9B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0.93</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93%</c:v>
                  </c:pt>
                  <c:pt idx="1">
                    <c:v>-</c:v>
                  </c:pt>
                  <c:pt idx="2">
                    <c:v>-</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F8C8C1D4-0A9B-4B0B-8BCD-FA31FD79B7B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6DF29B77-CD1B-4107-B1C6-09A4BB732A7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DDF3FB98-2C8A-418E-89C0-86D584CBAF1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4325E1E1-6B60-4743-9018-5FB1DCA3D95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0.85</c:v>
                </c:pt>
                <c:pt idx="1">
                  <c:v>0</c:v>
                </c:pt>
                <c:pt idx="2">
                  <c:v>7.0000000000000007E-2</c:v>
                </c:pt>
                <c:pt idx="3">
                  <c:v>0.04</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85%</c:v>
                  </c:pt>
                  <c:pt idx="1">
                    <c:v>-</c:v>
                  </c:pt>
                  <c:pt idx="2">
                    <c:v>7%</c:v>
                  </c:pt>
                  <c:pt idx="3">
                    <c:v>4%</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6</c:v>
                </c:pt>
                <c:pt idx="1">
                  <c:v>9</c:v>
                </c:pt>
                <c:pt idx="2">
                  <c:v>33</c:v>
                </c:pt>
                <c:pt idx="3">
                  <c:v>22</c:v>
                </c:pt>
                <c:pt idx="4">
                  <c:v>29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17</c:v>
                </c:pt>
                <c:pt idx="1">
                  <c:v>14</c:v>
                </c:pt>
                <c:pt idx="2">
                  <c:v>23</c:v>
                </c:pt>
                <c:pt idx="3">
                  <c:v>19</c:v>
                </c:pt>
                <c:pt idx="4">
                  <c:v>27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9</c:v>
                </c:pt>
                <c:pt idx="1">
                  <c:v>27</c:v>
                </c:pt>
                <c:pt idx="2">
                  <c:v>44</c:v>
                </c:pt>
                <c:pt idx="3">
                  <c:v>20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28</c:v>
                </c:pt>
                <c:pt idx="1">
                  <c:v>31</c:v>
                </c:pt>
                <c:pt idx="2">
                  <c:v>34</c:v>
                </c:pt>
                <c:pt idx="3">
                  <c:v>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43</c:v>
                </c:pt>
                <c:pt idx="1">
                  <c:v>38</c:v>
                </c:pt>
                <c:pt idx="2">
                  <c:v>13</c:v>
                </c:pt>
                <c:pt idx="3">
                  <c:v>3</c:v>
                </c:pt>
                <c:pt idx="4">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67</c:v>
                </c:pt>
                <c:pt idx="1">
                  <c:v>25</c:v>
                </c:pt>
                <c:pt idx="2">
                  <c:v>5</c:v>
                </c:pt>
                <c:pt idx="3">
                  <c:v>2</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32</c:v>
                </c:pt>
                <c:pt idx="1">
                  <c:v>49</c:v>
                </c:pt>
                <c:pt idx="2">
                  <c:v>16</c:v>
                </c:pt>
                <c:pt idx="3">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29</c:v>
                </c:pt>
                <c:pt idx="1">
                  <c:v>51</c:v>
                </c:pt>
                <c:pt idx="2">
                  <c:v>17</c:v>
                </c:pt>
                <c:pt idx="3">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863-4EF3-8628-514246B9651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863-4EF3-8628-514246B9651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8FE31F06-7892-462C-835B-F2BC297B133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6A4317AF-6224-499D-935B-A619827859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82%</c:v>
                  </c:pt>
                  <c:pt idx="1">
                    <c:v>18%</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5E-4713-BCB6-17010B44716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E5E-4713-BCB6-17010B44716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B1A06C2D-41B4-47AA-989E-1DE38714897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165D1739-4C0B-466C-9049-5933CCDF228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82%</c:v>
                  </c:pt>
                  <c:pt idx="1">
                    <c:v>18%</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FB6-49AC-A845-714BC7862DE1}"/>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FB6-49AC-A845-714BC7862DE1}"/>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18F2FA4B-56E9-4ACB-AA27-CCD1206DA16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16901CEF-81AC-4A43-BB82-C41DDD3B2DE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63</c:v>
                </c:pt>
                <c:pt idx="1">
                  <c:v>37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63%</c:v>
                  </c:pt>
                  <c:pt idx="1">
                    <c:v>37%</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1B2-481E-8927-CB542BF48EB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1B2-481E-8927-CB542BF48EB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A8790878-00E8-4008-8FE6-C44C2066C89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2A29793C-B68C-4C9F-83A9-805EBECE89E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74</c:v>
                </c:pt>
                <c:pt idx="1">
                  <c:v>26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74%</c:v>
                  </c:pt>
                  <c:pt idx="1">
                    <c:v>26%</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D0-417A-9AE1-625975EDEF4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BD0-417A-9AE1-625975EDEF4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F8BB3B91-5CFD-4EA3-BD10-9A8ED65DE3B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B4ABA2BB-DFB8-4C65-8EF8-DC130A5C64F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42</c:v>
                </c:pt>
                <c:pt idx="1">
                  <c:v>58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42%</c:v>
                  </c:pt>
                  <c:pt idx="1">
                    <c:v>58%</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31F-4356-B084-576816CB2DE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31F-4356-B084-576816CB2DE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A29860CB-4C4C-49E5-B6C4-547FCE4FDB2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DCA8E2BF-75F7-46F0-B3A1-CDDBCD848BC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45</c:v>
                </c:pt>
                <c:pt idx="1">
                  <c:v>55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45%</c:v>
                  </c:pt>
                  <c:pt idx="1">
                    <c:v>55%</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E81-4665-B9F1-19FE31D5928C}"/>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E81-4665-B9F1-19FE31D5928C}"/>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9356A48B-F721-4051-A54C-B6724D5DE8A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3F4FFAB0-49C0-4413-8E86-CA757CE1661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45</c:v>
                </c:pt>
                <c:pt idx="1">
                  <c:v>55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45%</c:v>
                  </c:pt>
                  <c:pt idx="1">
                    <c:v>55%</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DD-430C-8FF3-E4B09270E25F}"/>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DD-430C-8FF3-E4B09270E25F}"/>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E8F2CD36-ED0F-49D2-88E3-0C6CF9EFAD8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57EC33A8-C20E-4AC0-B271-E933D90D987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35</c:v>
                </c:pt>
                <c:pt idx="1">
                  <c:v>65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35%</c:v>
                  </c:pt>
                  <c:pt idx="1">
                    <c:v>65%</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F3E-4C45-9DAC-B2929C4B2C2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F3E-4C45-9DAC-B2929C4B2C2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0A758A2A-F066-40D4-852E-63E66FBCA0A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EF458A19-8C21-499D-98F0-755A590653B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83</c:v>
                </c:pt>
                <c:pt idx="1">
                  <c:v>17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83%</c:v>
                  </c:pt>
                  <c:pt idx="1">
                    <c:v>17%</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F81-41A0-AA5F-E21FFFB8EB7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F81-41A0-AA5F-E21FFFB8EB7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8C9279A3-42DF-4966-A201-E9B0F6B8535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81%</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5F81-41A0-AA5F-E21FFFB8EB7E}"/>
                </c:ext>
              </c:extLst>
            </c:dLbl>
            <c:dLbl>
              <c:idx val="1"/>
              <c:tx>
                <c:rich>
                  <a:bodyPr/>
                  <a:lstStyle/>
                  <a:p>
                    <a:r>
                      <a:rPr lang="en-GB"/>
                      <a:t>19%</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81</c:v>
                </c:pt>
                <c:pt idx="1">
                  <c:v>19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81%p</c:v>
                  </c:pt>
                  <c:pt idx="1">
                    <c:v>19%q</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532-49D4-9643-2B7F1FC6412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532-49D4-9643-2B7F1FC6412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F41F820C-1F13-42CC-948A-294C6D5EB96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C6483EEE-AC46-49BD-BFB9-74DC567704A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64</c:v>
                </c:pt>
                <c:pt idx="1">
                  <c:v>36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64%</c:v>
                  </c:pt>
                  <c:pt idx="1">
                    <c:v>36%</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6-4EA4-9136-CE48FDDBE16D}"/>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C56-4EA4-9136-CE48FDDBE16D}"/>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6DDCC0B4-F5C7-4644-933C-0771D356FDE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074A440C-372C-4CB8-822B-43212DB2C50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53</c:v>
                </c:pt>
                <c:pt idx="1">
                  <c:v>47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53%</c:v>
                  </c:pt>
                  <c:pt idx="1">
                    <c:v>47%</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011-40D3-80BA-F4CA421B82A7}"/>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011-40D3-80BA-F4CA421B82A7}"/>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081423D7-D571-45C3-B04D-14F89BE0259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CA4DBAFD-4F4A-4B96-A10C-7F2474AB8C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A96-46F4-8DED-A8EE18A7949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A96-46F4-8DED-A8EE18A7949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C565370E-4589-4DB5-92DD-9B326CBE332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80DB182A-5C95-4666-9EE6-AE98E895674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74</c:v>
                </c:pt>
                <c:pt idx="1">
                  <c:v>26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74%</c:v>
                  </c:pt>
                  <c:pt idx="1">
                    <c:v>26%</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47</c:v>
                </c:pt>
                <c:pt idx="1">
                  <c:v>35</c:v>
                </c:pt>
                <c:pt idx="2">
                  <c:v>18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39</c:v>
                </c:pt>
                <c:pt idx="1">
                  <c:v>51</c:v>
                </c:pt>
                <c:pt idx="2">
                  <c:v>10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42FB1D7F-2034-44C3-971E-FE5AFC239E6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5F0E5C41-C7F0-488C-A66A-5B5BCA45609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BD49D328-79ED-461C-A715-2307C756F3C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2FF38473-12BB-42FF-8D0C-1B8563278C0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9EF58227-638A-4F1C-84B3-774D314B7D8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2C491174-304D-4A2D-8CA0-4A02070BB7C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64</c:v>
                </c:pt>
                <c:pt idx="1">
                  <c:v>8</c:v>
                </c:pt>
                <c:pt idx="2">
                  <c:v>66</c:v>
                </c:pt>
                <c:pt idx="3">
                  <c:v>30</c:v>
                </c:pt>
                <c:pt idx="4">
                  <c:v>18</c:v>
                </c:pt>
                <c:pt idx="5">
                  <c:v>20</c:v>
                </c:pt>
                <c:pt idx="6">
                  <c:v>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64%</c:v>
                  </c:pt>
                  <c:pt idx="1">
                    <c:v>8%</c:v>
                  </c:pt>
                  <c:pt idx="2">
                    <c:v>66%</c:v>
                  </c:pt>
                  <c:pt idx="3">
                    <c:v>30%</c:v>
                  </c:pt>
                  <c:pt idx="4">
                    <c:v>18%</c:v>
                  </c:pt>
                  <c:pt idx="5">
                    <c:v>20%</c:v>
                  </c:pt>
                  <c:pt idx="6">
                    <c:v>9%</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33B4B2B0-29FB-47DB-8A93-2228B047548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C858A7D1-357E-490F-8E0F-7D2C2F796F1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B5D0C4F2-D156-4AC2-B50F-76459E4DA5F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B72EFC64-9C0A-4D83-AF9F-5B3D1C151A9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C2530FFC-9939-4D47-A372-78D86CB60C9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D1EED8BB-D3B3-4F55-B603-C6247E3AC41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27</c:v>
                </c:pt>
                <c:pt idx="1">
                  <c:v>16</c:v>
                </c:pt>
                <c:pt idx="2">
                  <c:v>35</c:v>
                </c:pt>
                <c:pt idx="3">
                  <c:v>43</c:v>
                </c:pt>
                <c:pt idx="4">
                  <c:v>6</c:v>
                </c:pt>
                <c:pt idx="5">
                  <c:v>17</c:v>
                </c:pt>
                <c:pt idx="6">
                  <c:v>12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27%</c:v>
                  </c:pt>
                  <c:pt idx="1">
                    <c:v>16%</c:v>
                  </c:pt>
                  <c:pt idx="2">
                    <c:v>35%</c:v>
                  </c:pt>
                  <c:pt idx="3">
                    <c:v>43%</c:v>
                  </c:pt>
                  <c:pt idx="4">
                    <c:v>6%</c:v>
                  </c:pt>
                  <c:pt idx="5">
                    <c:v>17%</c:v>
                  </c:pt>
                  <c:pt idx="6">
                    <c:v>12%</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51</c:v>
                </c:pt>
                <c:pt idx="1">
                  <c:v>41</c:v>
                </c:pt>
                <c:pt idx="2">
                  <c:v>7</c:v>
                </c:pt>
                <c:pt idx="3">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56</c:v>
                </c:pt>
                <c:pt idx="1">
                  <c:v>39</c:v>
                </c:pt>
                <c:pt idx="2">
                  <c:v>4</c:v>
                </c:pt>
                <c:pt idx="3">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0.78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0.22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78%</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0.82</c:v>
                </c:pt>
                <c:pt idx="1">
                  <c:v>0.71</c:v>
                </c:pt>
                <c:pt idx="2">
                  <c:v>0.82</c:v>
                </c:pt>
                <c:pt idx="3">
                  <c:v>0.75</c:v>
                </c:pt>
                <c:pt idx="4">
                  <c:v>0.82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3956E303-D78B-4815-8595-53B5EF4F354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10FA041A-CA9F-4A54-B1E1-544EF13425D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A0172F03-5696-44B7-979E-242867C5E5A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EC9CD0FA-70CD-45AF-A269-B143FE15D9C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0.18</c:v>
                </c:pt>
                <c:pt idx="1">
                  <c:v>0.28999999999999998</c:v>
                </c:pt>
                <c:pt idx="2">
                  <c:v>0.18</c:v>
                </c:pt>
                <c:pt idx="3">
                  <c:v>0.25</c:v>
                </c:pt>
                <c:pt idx="4">
                  <c:v>0.18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82%</c:v>
                  </c:pt>
                  <c:pt idx="1">
                    <c:v>71%</c:v>
                  </c:pt>
                  <c:pt idx="2">
                    <c:v>82%</c:v>
                  </c:pt>
                  <c:pt idx="3">
                    <c:v>75%</c:v>
                  </c:pt>
                  <c:pt idx="4">
                    <c:v>82%</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NORTHAMPTONSHIRE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NORTHAMPTONSHIRE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NORTHAMPTONSHIRE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NORTHAMPTONSHIRE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NORTHAMPTONSHIRE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3100" b="0" dirty="0">
                <a:solidFill>
                  <a:prstClr val="white"/>
                </a:solidFill>
                <a:latin typeface="Arial Black" panose="020B0A04020102020204" pitchFamily="34" charset="0"/>
              </a:rPr>
              <a:t>NORTHAMPTONSHIRE INTEGRATED CARE SYSTEM</a:t>
            </a:r>
            <a:endParaRPr lang="en-GB" sz="31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626738701"/>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805952"/>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918323855"/>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weight and BMI check as part of their last annual review
Having a urine test as part of their last annual review
Healthcare professionals providing support in taking part in physical activity</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6455961"/>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NORTHAMPTONSHIRE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36924909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40969675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93% of respondents who were marked as Type 1 in the sample selected ‘Type 1’, 4% selected ‘Type 2’, 2% selected ‘Other’ and 1% selected ‘I don’t know’ ​</a:t>
            </a:r>
          </a:p>
          <a:p>
            <a:pPr marL="171450" indent="-171450">
              <a:buFont typeface="Arial" panose="020B0604020202020204" pitchFamily="34" charset="0"/>
              <a:buChar char="•"/>
              <a:defRPr/>
            </a:pPr>
            <a:r>
              <a:rPr lang="en-GB" sz="1200" dirty="0">
                <a:solidFill>
                  <a:schemeClr val="tx1"/>
                </a:solidFill>
                <a:effectLst/>
              </a:rPr>
              <a:t>90% of respondents who were marked as Type 2 in the sample selected ‘Type 2’, 5% selected ‘Type 1’, 1% selected ‘Other’ and 4%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(399); Type 2, ICS (557)).</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41200652"/>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590008205"/>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1730389099"/>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2468392763"/>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250863634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(356); Type 2, National (19,941), ICS (457))</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86024958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224853543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(356); Type 2, National (22,278), ICS (515))</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209528369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197658647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(327); Type 2, National (21,082), ICS (489))</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300971034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324153134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(398); Type 2, National (24,180), ICS (553))</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3601248675"/>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892055201"/>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1274132068"/>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3588426820"/>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420626195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(383); Type 2, National (22,482), ICS (508))</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42291426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299287582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416223528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52464397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214376845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405278168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286836041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59585662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125406291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(386); Type 2, National (22,670), ICS (513))</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xmlns:asvg="http://schemas.microsoft.com/office/drawing/2016/SVG/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308397118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165795100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195356459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267526002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7153181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243287055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272283385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11660131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201963752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(397); Type 2, National (24,076), ICS (550))</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338124681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112856482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149057800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152424108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246315623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86859595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341058573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284115463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(399); Type 2, National (24,153), ICS (550))</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64157487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321144701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189856015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332820593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374968937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35060858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24712701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246758359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256518836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(399); Type 2, National (24,135), ICS (549))</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380647463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112178439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278613654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250052978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111244986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120365397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227832352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46112485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408348249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(398); Type 2, National (24,084), ICS (547))</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203826196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297729883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365188166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126767661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387376055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102841775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103811283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284892868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395420947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(398); Type 2, National (24,070), ICS (547))</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318676794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1037053484"/>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319437520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2997430045"/>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3771304206"/>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427667471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2352029653"/>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114238875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88875706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(397); Type 2, National (24,260), ICS (555))</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86101150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374706492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187340728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179057051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45734176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15388951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395190344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271854112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57056295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(399); Type 2, National (24,267), ICS (555))</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315087297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389842227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33543064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152447387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249473519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307989377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150613051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350590087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273817946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(398); Type 2, National (24,196), ICS (553))</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254673539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197744743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274975162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(397); Type 2, National (24,019), ICS (546))</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24723354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227458267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(210); Type 2, National (11,860), ICS (262))</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393671400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255091054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(381); Type 2, National (21,228), ICS (493))</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372003419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246436667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(382); Type 2, National (20,915), ICS (484))</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355110351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160838703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(362); Type 2, National (20,086), ICS (455))</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133149430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179067438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(376); Type 2, National (21,890), ICS (500))</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76744383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262132553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(348); Type 2, National (18,585), ICS (421))</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223056721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130481713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205827166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386043386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406432955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18621069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178867013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426128537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(384); Type 2, National (22,580), ICS (520))</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422144139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4222235775"/>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2480096065"/>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2121641982"/>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2486811432"/>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96692462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(288); Type 2, National (12,350), ICS (297))</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337065151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1284689270"/>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78580343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152787160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269204205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181558160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411261523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161896980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(390); Type 2, National (10,911), ICS (276))</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19520152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2156377243"/>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2165069084"/>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1256924035"/>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3771310879"/>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2449870586"/>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383327131"/>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(381))</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741839072"/>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474956807"/>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2869449315"/>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3974353631"/>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2113472781"/>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1889781522"/>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(512))</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NORTHAMPTONSHIRE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2,274</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958</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42%</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400</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558</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907</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1,367</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2857331451"/>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3324142658"/>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1038170989"/>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2273652448"/>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62843532"/>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3701435171"/>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3468710519"/>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NORTHAMPTONSHIRE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2459104280"/>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Participating in a course about diabetes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5457072"/>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844107255"/>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having a conversation about what would happen next with their diabetes care at the time of diagnosis
Having a foot check as part of their last annual review
Having a urine test as part of their last annual review
Having a blood test check as part of their last annual review
Describing their experience at the last annual review as good</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6153107"/>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3.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1906</TotalTime>
  <Words>5337</Words>
  <Application>Microsoft Office PowerPoint</Application>
  <PresentationFormat>Widescreen</PresentationFormat>
  <Paragraphs>809</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Arial (Body)</vt:lpstr>
      <vt:lpstr>Wingdings</vt:lpstr>
      <vt:lpstr>Arial Black</vt:lpstr>
      <vt:lpstr>Arial</vt:lpstr>
      <vt:lpstr>Wingdings 3</vt:lpstr>
      <vt:lpstr>Roboto</vt:lpstr>
      <vt:lpstr>HelveticaNeueLT Std Lt Cn</vt:lpstr>
      <vt:lpstr>Segoe UI</vt:lpstr>
      <vt:lpstr>Barlow</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Katherine Fisher</cp:lastModifiedBy>
  <cp:revision>174</cp:revision>
  <cp:lastPrinted>2024-09-17T13:37:47Z</cp:lastPrinted>
  <dcterms:created xsi:type="dcterms:W3CDTF">2024-06-17T14:42:21Z</dcterms:created>
  <dcterms:modified xsi:type="dcterms:W3CDTF">2024-12-04T10:23:56Z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